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350" r:id="rId4"/>
    <p:sldId id="351" r:id="rId5"/>
    <p:sldId id="352" r:id="rId6"/>
    <p:sldId id="353" r:id="rId7"/>
    <p:sldId id="355" r:id="rId8"/>
    <p:sldId id="356" r:id="rId9"/>
    <p:sldId id="357" r:id="rId10"/>
    <p:sldId id="360" r:id="rId11"/>
    <p:sldId id="361" r:id="rId12"/>
    <p:sldId id="362" r:id="rId13"/>
    <p:sldId id="363" r:id="rId14"/>
    <p:sldId id="364" r:id="rId15"/>
    <p:sldId id="365" r:id="rId16"/>
    <p:sldId id="366" r:id="rId17"/>
    <p:sldId id="359" r:id="rId18"/>
    <p:sldId id="367" r:id="rId19"/>
    <p:sldId id="369"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70" autoAdjust="0"/>
    <p:restoredTop sz="94660"/>
  </p:normalViewPr>
  <p:slideViewPr>
    <p:cSldViewPr snapToGrid="0">
      <p:cViewPr varScale="1">
        <p:scale>
          <a:sx n="80" d="100"/>
          <a:sy n="80" d="100"/>
        </p:scale>
        <p:origin x="414"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9/28/2017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9/28/2017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2A54C80-263E-416B-A8E0-580EDEADCBDC}" type="datetimeFigureOut">
              <a:rPr lang="en-US" dirty="0"/>
              <a:t>9/28/2017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9/28/2017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9/28/2017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Welkom VWO 5.</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8466109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78684"/>
          <a:stretch/>
        </p:blipFill>
        <p:spPr>
          <a:xfrm>
            <a:off x="0" y="0"/>
            <a:ext cx="12192000" cy="1299411"/>
          </a:xfrm>
          <a:prstGeom prst="rect">
            <a:avLst/>
          </a:prstGeom>
        </p:spPr>
      </p:pic>
      <p:pic>
        <p:nvPicPr>
          <p:cNvPr id="5" name="Afbeelding 4"/>
          <p:cNvPicPr>
            <a:picLocks noChangeAspect="1"/>
          </p:cNvPicPr>
          <p:nvPr/>
        </p:nvPicPr>
        <p:blipFill rotWithShape="1">
          <a:blip r:embed="rId2"/>
          <a:srcRect b="61119"/>
          <a:stretch/>
        </p:blipFill>
        <p:spPr>
          <a:xfrm>
            <a:off x="0" y="0"/>
            <a:ext cx="12192000" cy="2370221"/>
          </a:xfrm>
          <a:prstGeom prst="rect">
            <a:avLst/>
          </a:prstGeom>
        </p:spPr>
      </p:pic>
      <p:pic>
        <p:nvPicPr>
          <p:cNvPr id="6" name="Afbeelding 5"/>
          <p:cNvPicPr>
            <a:picLocks noChangeAspect="1"/>
          </p:cNvPicPr>
          <p:nvPr/>
        </p:nvPicPr>
        <p:blipFill rotWithShape="1">
          <a:blip r:embed="rId2"/>
          <a:srcRect b="27763"/>
          <a:stretch/>
        </p:blipFill>
        <p:spPr>
          <a:xfrm>
            <a:off x="0" y="0"/>
            <a:ext cx="12192000" cy="4403558"/>
          </a:xfrm>
          <a:prstGeom prst="rect">
            <a:avLst/>
          </a:prstGeom>
        </p:spPr>
      </p:pic>
      <p:pic>
        <p:nvPicPr>
          <p:cNvPr id="7" name="Afbeelding 6"/>
          <p:cNvPicPr>
            <a:picLocks noChangeAspect="1"/>
          </p:cNvPicPr>
          <p:nvPr/>
        </p:nvPicPr>
        <p:blipFill rotWithShape="1">
          <a:blip r:embed="rId2"/>
          <a:srcRect b="22237"/>
          <a:stretch/>
        </p:blipFill>
        <p:spPr>
          <a:xfrm>
            <a:off x="0" y="0"/>
            <a:ext cx="12192000" cy="4740442"/>
          </a:xfrm>
          <a:prstGeom prst="rect">
            <a:avLst/>
          </a:prstGeom>
        </p:spPr>
      </p:pic>
      <p:pic>
        <p:nvPicPr>
          <p:cNvPr id="8" name="Afbeelding 7"/>
          <p:cNvPicPr>
            <a:picLocks noChangeAspect="1"/>
          </p:cNvPicPr>
          <p:nvPr/>
        </p:nvPicPr>
        <p:blipFill>
          <a:blip r:embed="rId2"/>
          <a:stretch>
            <a:fillRect/>
          </a:stretch>
        </p:blipFill>
        <p:spPr>
          <a:xfrm>
            <a:off x="0" y="0"/>
            <a:ext cx="12192000" cy="6096000"/>
          </a:xfrm>
          <a:prstGeom prst="rect">
            <a:avLst/>
          </a:prstGeom>
        </p:spPr>
      </p:pic>
    </p:spTree>
    <p:extLst>
      <p:ext uri="{BB962C8B-B14F-4D97-AF65-F5344CB8AC3E}">
        <p14:creationId xmlns:p14="http://schemas.microsoft.com/office/powerpoint/2010/main" val="3169329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62545"/>
          <a:stretch/>
        </p:blipFill>
        <p:spPr>
          <a:xfrm>
            <a:off x="0" y="0"/>
            <a:ext cx="10623884" cy="2574758"/>
          </a:xfrm>
          <a:prstGeom prst="rect">
            <a:avLst/>
          </a:prstGeom>
        </p:spPr>
      </p:pic>
      <p:pic>
        <p:nvPicPr>
          <p:cNvPr id="6" name="Afbeelding 5"/>
          <p:cNvPicPr>
            <a:picLocks noChangeAspect="1"/>
          </p:cNvPicPr>
          <p:nvPr/>
        </p:nvPicPr>
        <p:blipFill rotWithShape="1">
          <a:blip r:embed="rId2"/>
          <a:srcRect b="41192"/>
          <a:stretch/>
        </p:blipFill>
        <p:spPr>
          <a:xfrm>
            <a:off x="0" y="0"/>
            <a:ext cx="10623884" cy="4042611"/>
          </a:xfrm>
          <a:prstGeom prst="rect">
            <a:avLst/>
          </a:prstGeom>
        </p:spPr>
      </p:pic>
      <p:pic>
        <p:nvPicPr>
          <p:cNvPr id="7" name="Afbeelding 6"/>
          <p:cNvPicPr>
            <a:picLocks noChangeAspect="1"/>
          </p:cNvPicPr>
          <p:nvPr/>
        </p:nvPicPr>
        <p:blipFill rotWithShape="1">
          <a:blip r:embed="rId2"/>
          <a:srcRect b="28066"/>
          <a:stretch/>
        </p:blipFill>
        <p:spPr>
          <a:xfrm>
            <a:off x="0" y="0"/>
            <a:ext cx="10623884" cy="4944979"/>
          </a:xfrm>
          <a:prstGeom prst="rect">
            <a:avLst/>
          </a:prstGeom>
        </p:spPr>
      </p:pic>
      <p:pic>
        <p:nvPicPr>
          <p:cNvPr id="8" name="Afbeelding 7"/>
          <p:cNvPicPr>
            <a:picLocks noChangeAspect="1"/>
          </p:cNvPicPr>
          <p:nvPr/>
        </p:nvPicPr>
        <p:blipFill>
          <a:blip r:embed="rId2"/>
          <a:stretch>
            <a:fillRect/>
          </a:stretch>
        </p:blipFill>
        <p:spPr>
          <a:xfrm>
            <a:off x="0" y="0"/>
            <a:ext cx="10623884" cy="6874278"/>
          </a:xfrm>
          <a:prstGeom prst="rect">
            <a:avLst/>
          </a:prstGeom>
        </p:spPr>
      </p:pic>
    </p:spTree>
    <p:extLst>
      <p:ext uri="{BB962C8B-B14F-4D97-AF65-F5344CB8AC3E}">
        <p14:creationId xmlns:p14="http://schemas.microsoft.com/office/powerpoint/2010/main" val="3261973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69351"/>
          <a:stretch/>
        </p:blipFill>
        <p:spPr>
          <a:xfrm>
            <a:off x="0" y="0"/>
            <a:ext cx="8975558" cy="2093495"/>
          </a:xfrm>
          <a:prstGeom prst="rect">
            <a:avLst/>
          </a:prstGeom>
        </p:spPr>
      </p:pic>
      <p:pic>
        <p:nvPicPr>
          <p:cNvPr id="5" name="Afbeelding 4"/>
          <p:cNvPicPr>
            <a:picLocks noChangeAspect="1"/>
          </p:cNvPicPr>
          <p:nvPr/>
        </p:nvPicPr>
        <p:blipFill rotWithShape="1">
          <a:blip r:embed="rId2"/>
          <a:srcRect b="59310"/>
          <a:stretch/>
        </p:blipFill>
        <p:spPr>
          <a:xfrm>
            <a:off x="0" y="0"/>
            <a:ext cx="8975558" cy="2779295"/>
          </a:xfrm>
          <a:prstGeom prst="rect">
            <a:avLst/>
          </a:prstGeom>
        </p:spPr>
      </p:pic>
      <p:pic>
        <p:nvPicPr>
          <p:cNvPr id="6" name="Afbeelding 5"/>
          <p:cNvPicPr>
            <a:picLocks noChangeAspect="1"/>
          </p:cNvPicPr>
          <p:nvPr/>
        </p:nvPicPr>
        <p:blipFill rotWithShape="1">
          <a:blip r:embed="rId2"/>
          <a:srcRect b="49094"/>
          <a:stretch/>
        </p:blipFill>
        <p:spPr>
          <a:xfrm>
            <a:off x="0" y="0"/>
            <a:ext cx="8975558" cy="3477126"/>
          </a:xfrm>
          <a:prstGeom prst="rect">
            <a:avLst/>
          </a:prstGeom>
        </p:spPr>
      </p:pic>
      <p:pic>
        <p:nvPicPr>
          <p:cNvPr id="7" name="Afbeelding 6"/>
          <p:cNvPicPr>
            <a:picLocks noChangeAspect="1"/>
          </p:cNvPicPr>
          <p:nvPr/>
        </p:nvPicPr>
        <p:blipFill rotWithShape="1">
          <a:blip r:embed="rId2"/>
          <a:srcRect b="40815"/>
          <a:stretch/>
        </p:blipFill>
        <p:spPr>
          <a:xfrm>
            <a:off x="0" y="0"/>
            <a:ext cx="8975558" cy="4042611"/>
          </a:xfrm>
          <a:prstGeom prst="rect">
            <a:avLst/>
          </a:prstGeom>
        </p:spPr>
      </p:pic>
      <p:pic>
        <p:nvPicPr>
          <p:cNvPr id="8" name="Afbeelding 7"/>
          <p:cNvPicPr>
            <a:picLocks noChangeAspect="1"/>
          </p:cNvPicPr>
          <p:nvPr/>
        </p:nvPicPr>
        <p:blipFill rotWithShape="1">
          <a:blip r:embed="rId2"/>
          <a:srcRect b="18797"/>
          <a:stretch/>
        </p:blipFill>
        <p:spPr>
          <a:xfrm>
            <a:off x="0" y="0"/>
            <a:ext cx="8975558" cy="5546558"/>
          </a:xfrm>
          <a:prstGeom prst="rect">
            <a:avLst/>
          </a:prstGeom>
        </p:spPr>
      </p:pic>
      <p:pic>
        <p:nvPicPr>
          <p:cNvPr id="9" name="Afbeelding 8"/>
          <p:cNvPicPr>
            <a:picLocks noChangeAspect="1"/>
          </p:cNvPicPr>
          <p:nvPr/>
        </p:nvPicPr>
        <p:blipFill rotWithShape="1">
          <a:blip r:embed="rId2"/>
          <a:srcRect b="9989"/>
          <a:stretch/>
        </p:blipFill>
        <p:spPr>
          <a:xfrm>
            <a:off x="0" y="0"/>
            <a:ext cx="8975558" cy="6148137"/>
          </a:xfrm>
          <a:prstGeom prst="rect">
            <a:avLst/>
          </a:prstGeom>
        </p:spPr>
      </p:pic>
      <p:pic>
        <p:nvPicPr>
          <p:cNvPr id="10" name="Afbeelding 9"/>
          <p:cNvPicPr>
            <a:picLocks noChangeAspect="1"/>
          </p:cNvPicPr>
          <p:nvPr/>
        </p:nvPicPr>
        <p:blipFill>
          <a:blip r:embed="rId2"/>
          <a:stretch>
            <a:fillRect/>
          </a:stretch>
        </p:blipFill>
        <p:spPr>
          <a:xfrm>
            <a:off x="0" y="0"/>
            <a:ext cx="8975558" cy="6830456"/>
          </a:xfrm>
          <a:prstGeom prst="rect">
            <a:avLst/>
          </a:prstGeom>
        </p:spPr>
      </p:pic>
    </p:spTree>
    <p:extLst>
      <p:ext uri="{BB962C8B-B14F-4D97-AF65-F5344CB8AC3E}">
        <p14:creationId xmlns:p14="http://schemas.microsoft.com/office/powerpoint/2010/main" val="3362018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Dominante strategie.</a:t>
            </a:r>
            <a:endParaRPr lang="nl-NL" dirty="0"/>
          </a:p>
        </p:txBody>
      </p:sp>
      <p:sp>
        <p:nvSpPr>
          <p:cNvPr id="3" name="Tijdelijke aanduiding voor inhoud 2"/>
          <p:cNvSpPr>
            <a:spLocks noGrp="1"/>
          </p:cNvSpPr>
          <p:nvPr>
            <p:ph idx="1"/>
          </p:nvPr>
        </p:nvSpPr>
        <p:spPr/>
        <p:txBody>
          <a:bodyPr>
            <a:normAutofit fontScale="92500" lnSpcReduction="20000"/>
          </a:bodyPr>
          <a:lstStyle/>
          <a:p>
            <a:r>
              <a:rPr lang="nl-NL" sz="2500" dirty="0" smtClean="0"/>
              <a:t>Een dominante strategie is een keuze je altijd maakt ongeacht wat de ander doet. Dit geeft aan dat deze keuze de hoogste opbrengst voor jou heeft.</a:t>
            </a:r>
          </a:p>
          <a:p>
            <a:r>
              <a:rPr lang="nl-NL" sz="2500" dirty="0" smtClean="0"/>
              <a:t>Het evenwicht van twee dominante strategieën is altijd een Nash-evenwicht. Tenslotte maak je deze keuze altijd omdat hij je het meeste oplevert.</a:t>
            </a:r>
          </a:p>
          <a:p>
            <a:r>
              <a:rPr lang="nl-NL" sz="2500" dirty="0" smtClean="0"/>
              <a:t>Daarentegen, een Nash evenwicht hoeft niet altijd de dominante strategie te zijn. Dit was zichtbaar in de vorige opgaves; Dit zien we in de volgende opgaves.</a:t>
            </a:r>
          </a:p>
          <a:p>
            <a:r>
              <a:rPr lang="nl-NL" sz="2500" dirty="0" smtClean="0"/>
              <a:t>Want: koos HOT souvenirs koos Cool badkleding, Koos HOT bladkleding koos Cool souvenirs. Niet 1 strategie was dominant.</a:t>
            </a:r>
            <a:endParaRPr lang="nl-NL" sz="2500" dirty="0"/>
          </a:p>
        </p:txBody>
      </p:sp>
    </p:spTree>
    <p:extLst>
      <p:ext uri="{BB962C8B-B14F-4D97-AF65-F5344CB8AC3E}">
        <p14:creationId xmlns:p14="http://schemas.microsoft.com/office/powerpoint/2010/main" val="4072754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Maak opgave 4.27 en 4.28</a:t>
            </a:r>
            <a:endParaRPr lang="nl-NL" dirty="0"/>
          </a:p>
        </p:txBody>
      </p:sp>
      <p:sp>
        <p:nvSpPr>
          <p:cNvPr id="3" name="Tijdelijke aanduiding voor inhoud 2"/>
          <p:cNvSpPr>
            <a:spLocks noGrp="1"/>
          </p:cNvSpPr>
          <p:nvPr>
            <p:ph idx="1"/>
          </p:nvPr>
        </p:nvSpPr>
        <p:spPr>
          <a:xfrm>
            <a:off x="677334" y="2160589"/>
            <a:ext cx="4039045" cy="3880773"/>
          </a:xfrm>
        </p:spPr>
        <p:txBody>
          <a:bodyPr>
            <a:normAutofit/>
          </a:bodyPr>
          <a:lstStyle/>
          <a:p>
            <a:r>
              <a:rPr lang="nl-NL" sz="2500" dirty="0" smtClean="0"/>
              <a:t>10 minuten de tijd.</a:t>
            </a:r>
          </a:p>
          <a:p>
            <a:r>
              <a:rPr lang="nl-NL" sz="2500" dirty="0" smtClean="0"/>
              <a:t>Eerder klaar maak opgave 4.53</a:t>
            </a:r>
          </a:p>
          <a:p>
            <a:r>
              <a:rPr lang="nl-NL" sz="2500" dirty="0" smtClean="0"/>
              <a:t>Eerste 4 minuten zelfstandig aan de slag.</a:t>
            </a:r>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503762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92286"/>
          <a:stretch/>
        </p:blipFill>
        <p:spPr>
          <a:xfrm>
            <a:off x="0" y="0"/>
            <a:ext cx="11381874" cy="529389"/>
          </a:xfrm>
          <a:prstGeom prst="rect">
            <a:avLst/>
          </a:prstGeom>
        </p:spPr>
      </p:pic>
      <p:pic>
        <p:nvPicPr>
          <p:cNvPr id="5" name="Afbeelding 4"/>
          <p:cNvPicPr>
            <a:picLocks noChangeAspect="1"/>
          </p:cNvPicPr>
          <p:nvPr/>
        </p:nvPicPr>
        <p:blipFill rotWithShape="1">
          <a:blip r:embed="rId2"/>
          <a:srcRect b="82468"/>
          <a:stretch/>
        </p:blipFill>
        <p:spPr>
          <a:xfrm>
            <a:off x="0" y="1"/>
            <a:ext cx="11381874" cy="1203158"/>
          </a:xfrm>
          <a:prstGeom prst="rect">
            <a:avLst/>
          </a:prstGeom>
        </p:spPr>
      </p:pic>
      <p:pic>
        <p:nvPicPr>
          <p:cNvPr id="6" name="Afbeelding 5"/>
          <p:cNvPicPr>
            <a:picLocks noChangeAspect="1"/>
          </p:cNvPicPr>
          <p:nvPr/>
        </p:nvPicPr>
        <p:blipFill rotWithShape="1">
          <a:blip r:embed="rId2"/>
          <a:srcRect b="64059"/>
          <a:stretch/>
        </p:blipFill>
        <p:spPr>
          <a:xfrm>
            <a:off x="0" y="1"/>
            <a:ext cx="11381874" cy="2466474"/>
          </a:xfrm>
          <a:prstGeom prst="rect">
            <a:avLst/>
          </a:prstGeom>
        </p:spPr>
      </p:pic>
      <p:pic>
        <p:nvPicPr>
          <p:cNvPr id="7" name="Afbeelding 6"/>
          <p:cNvPicPr>
            <a:picLocks noChangeAspect="1"/>
          </p:cNvPicPr>
          <p:nvPr/>
        </p:nvPicPr>
        <p:blipFill rotWithShape="1">
          <a:blip r:embed="rId2"/>
          <a:srcRect b="44598"/>
          <a:stretch/>
        </p:blipFill>
        <p:spPr>
          <a:xfrm>
            <a:off x="0" y="0"/>
            <a:ext cx="11381874" cy="3801979"/>
          </a:xfrm>
          <a:prstGeom prst="rect">
            <a:avLst/>
          </a:prstGeom>
        </p:spPr>
      </p:pic>
      <p:pic>
        <p:nvPicPr>
          <p:cNvPr id="8" name="Afbeelding 7"/>
          <p:cNvPicPr>
            <a:picLocks noChangeAspect="1"/>
          </p:cNvPicPr>
          <p:nvPr/>
        </p:nvPicPr>
        <p:blipFill rotWithShape="1">
          <a:blip r:embed="rId2"/>
          <a:srcRect b="24962"/>
          <a:stretch/>
        </p:blipFill>
        <p:spPr>
          <a:xfrm>
            <a:off x="0" y="1"/>
            <a:ext cx="11381874" cy="5149516"/>
          </a:xfrm>
          <a:prstGeom prst="rect">
            <a:avLst/>
          </a:prstGeom>
        </p:spPr>
      </p:pic>
      <p:pic>
        <p:nvPicPr>
          <p:cNvPr id="9" name="Afbeelding 8"/>
          <p:cNvPicPr>
            <a:picLocks noChangeAspect="1"/>
          </p:cNvPicPr>
          <p:nvPr/>
        </p:nvPicPr>
        <p:blipFill>
          <a:blip r:embed="rId2"/>
          <a:stretch>
            <a:fillRect/>
          </a:stretch>
        </p:blipFill>
        <p:spPr>
          <a:xfrm>
            <a:off x="0" y="0"/>
            <a:ext cx="11381874" cy="6862601"/>
          </a:xfrm>
          <a:prstGeom prst="rect">
            <a:avLst/>
          </a:prstGeom>
        </p:spPr>
      </p:pic>
    </p:spTree>
    <p:extLst>
      <p:ext uri="{BB962C8B-B14F-4D97-AF65-F5344CB8AC3E}">
        <p14:creationId xmlns:p14="http://schemas.microsoft.com/office/powerpoint/2010/main" val="87716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77516" y="0"/>
            <a:ext cx="8696486" cy="1930400"/>
          </a:xfrm>
        </p:spPr>
        <p:txBody>
          <a:bodyPr/>
          <a:lstStyle/>
          <a:p>
            <a:r>
              <a:rPr lang="nl-NL" dirty="0" smtClean="0"/>
              <a:t>Wat deed Robbert</a:t>
            </a:r>
            <a:endParaRPr lang="nl-NL" dirty="0"/>
          </a:p>
        </p:txBody>
      </p:sp>
      <p:sp>
        <p:nvSpPr>
          <p:cNvPr id="3" name="Tijdelijke aanduiding voor inhoud 2"/>
          <p:cNvSpPr>
            <a:spLocks noGrp="1"/>
          </p:cNvSpPr>
          <p:nvPr>
            <p:ph idx="1"/>
          </p:nvPr>
        </p:nvSpPr>
        <p:spPr>
          <a:xfrm>
            <a:off x="252663" y="757991"/>
            <a:ext cx="9021339" cy="4898362"/>
          </a:xfrm>
        </p:spPr>
        <p:txBody>
          <a:bodyPr>
            <a:noAutofit/>
          </a:bodyPr>
          <a:lstStyle/>
          <a:p>
            <a:r>
              <a:rPr lang="nl-NL" sz="2500" dirty="0" smtClean="0"/>
              <a:t>Robbert heeft geprobeerd Chantal haar keuze te beïnvloeden.</a:t>
            </a:r>
          </a:p>
          <a:p>
            <a:r>
              <a:rPr lang="nl-NL" sz="2500" dirty="0" smtClean="0"/>
              <a:t>Een belofte om de afwas te doen. (hier kan hij nog op terug komen/vergeten)</a:t>
            </a:r>
          </a:p>
          <a:p>
            <a:r>
              <a:rPr lang="nl-NL" sz="2500" dirty="0" smtClean="0"/>
              <a:t>Het aanschaffen van ski’s (dit veranderd zijn waardering waardoor er een dominante strategie voor hem ontstaat, hij kan hier niet op terug komen).</a:t>
            </a:r>
          </a:p>
          <a:p>
            <a:r>
              <a:rPr lang="nl-NL" sz="2500" dirty="0" smtClean="0"/>
              <a:t>Wanneer je je verbind aan een bepaalde keuze, om daarmee de keuze van andere te beïnvloeden noemen we dat </a:t>
            </a:r>
            <a:r>
              <a:rPr lang="nl-NL" sz="2500" b="1" dirty="0" smtClean="0"/>
              <a:t>zelfbinding.</a:t>
            </a:r>
          </a:p>
          <a:p>
            <a:r>
              <a:rPr lang="nl-NL" sz="2500" dirty="0" smtClean="0"/>
              <a:t>Het aanschaffen van ski’s, of in meer economische zin, het publiekelijk bekend maken van je actie, heeft invloed op de keuzes van andere. Tenslotte de ander heeft een bepaald zekerheid dat je je keuze nakomt.</a:t>
            </a:r>
          </a:p>
          <a:p>
            <a:endParaRPr lang="nl-NL" sz="2500" dirty="0"/>
          </a:p>
        </p:txBody>
      </p:sp>
    </p:spTree>
    <p:extLst>
      <p:ext uri="{BB962C8B-B14F-4D97-AF65-F5344CB8AC3E}">
        <p14:creationId xmlns:p14="http://schemas.microsoft.com/office/powerpoint/2010/main" val="3182663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Maak opgave </a:t>
            </a:r>
            <a:r>
              <a:rPr lang="nl-NL" dirty="0" smtClean="0"/>
              <a:t>4.53 en 4.36</a:t>
            </a:r>
            <a:endParaRPr lang="nl-NL" dirty="0"/>
          </a:p>
        </p:txBody>
      </p:sp>
      <p:sp>
        <p:nvSpPr>
          <p:cNvPr id="3" name="Tijdelijke aanduiding voor inhoud 2"/>
          <p:cNvSpPr>
            <a:spLocks noGrp="1"/>
          </p:cNvSpPr>
          <p:nvPr>
            <p:ph idx="1"/>
          </p:nvPr>
        </p:nvSpPr>
        <p:spPr>
          <a:xfrm>
            <a:off x="677334" y="2160589"/>
            <a:ext cx="4039045" cy="3880773"/>
          </a:xfrm>
        </p:spPr>
        <p:txBody>
          <a:bodyPr>
            <a:normAutofit/>
          </a:bodyPr>
          <a:lstStyle/>
          <a:p>
            <a:r>
              <a:rPr lang="nl-NL" sz="2500" dirty="0" smtClean="0"/>
              <a:t>10</a:t>
            </a:r>
            <a:r>
              <a:rPr lang="nl-NL" sz="2500" dirty="0" smtClean="0"/>
              <a:t> </a:t>
            </a:r>
            <a:r>
              <a:rPr lang="nl-NL" sz="2500" dirty="0" smtClean="0"/>
              <a:t>minuten de tijd.</a:t>
            </a:r>
          </a:p>
          <a:p>
            <a:r>
              <a:rPr lang="nl-NL" sz="2500" dirty="0" smtClean="0"/>
              <a:t>Eerste </a:t>
            </a:r>
            <a:r>
              <a:rPr lang="nl-NL" sz="2500" dirty="0"/>
              <a:t>6</a:t>
            </a:r>
            <a:r>
              <a:rPr lang="nl-NL" sz="2500" dirty="0" smtClean="0"/>
              <a:t> minuten zelfstandig aan de slag.</a:t>
            </a:r>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3"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6</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0" name="Ovaal 9"/>
          <p:cNvSpPr/>
          <p:nvPr/>
        </p:nvSpPr>
        <p:spPr>
          <a:xfrm>
            <a:off x="5767192"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1" name="Ovaal 10"/>
          <p:cNvSpPr/>
          <p:nvPr/>
        </p:nvSpPr>
        <p:spPr>
          <a:xfrm>
            <a:off x="5767191" y="195922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2" name="Ovaal 11"/>
          <p:cNvSpPr/>
          <p:nvPr/>
        </p:nvSpPr>
        <p:spPr>
          <a:xfrm>
            <a:off x="5767188" y="195922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3" name="Ovaal 12"/>
          <p:cNvSpPr/>
          <p:nvPr/>
        </p:nvSpPr>
        <p:spPr>
          <a:xfrm>
            <a:off x="5767185" y="195922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475647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41118"/>
          <a:stretch/>
        </p:blipFill>
        <p:spPr>
          <a:xfrm>
            <a:off x="0" y="0"/>
            <a:ext cx="12192000" cy="2189748"/>
          </a:xfrm>
          <a:prstGeom prst="rect">
            <a:avLst/>
          </a:prstGeom>
        </p:spPr>
      </p:pic>
      <p:pic>
        <p:nvPicPr>
          <p:cNvPr id="6" name="Afbeelding 5"/>
          <p:cNvPicPr>
            <a:picLocks noChangeAspect="1"/>
          </p:cNvPicPr>
          <p:nvPr/>
        </p:nvPicPr>
        <p:blipFill rotWithShape="1">
          <a:blip r:embed="rId2"/>
          <a:srcRect b="21706"/>
          <a:stretch/>
        </p:blipFill>
        <p:spPr>
          <a:xfrm>
            <a:off x="0" y="-1"/>
            <a:ext cx="12192000" cy="2911643"/>
          </a:xfrm>
          <a:prstGeom prst="rect">
            <a:avLst/>
          </a:prstGeom>
        </p:spPr>
      </p:pic>
      <p:pic>
        <p:nvPicPr>
          <p:cNvPr id="7" name="Afbeelding 6"/>
          <p:cNvPicPr>
            <a:picLocks noChangeAspect="1"/>
          </p:cNvPicPr>
          <p:nvPr/>
        </p:nvPicPr>
        <p:blipFill>
          <a:blip r:embed="rId2"/>
          <a:stretch>
            <a:fillRect/>
          </a:stretch>
        </p:blipFill>
        <p:spPr>
          <a:xfrm>
            <a:off x="0" y="-1"/>
            <a:ext cx="12192000" cy="3718877"/>
          </a:xfrm>
          <a:prstGeom prst="rect">
            <a:avLst/>
          </a:prstGeom>
        </p:spPr>
      </p:pic>
    </p:spTree>
    <p:extLst>
      <p:ext uri="{BB962C8B-B14F-4D97-AF65-F5344CB8AC3E}">
        <p14:creationId xmlns:p14="http://schemas.microsoft.com/office/powerpoint/2010/main" val="88049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73536"/>
          <a:stretch/>
        </p:blipFill>
        <p:spPr>
          <a:xfrm>
            <a:off x="0" y="-1"/>
            <a:ext cx="10888579" cy="1816769"/>
          </a:xfrm>
          <a:prstGeom prst="rect">
            <a:avLst/>
          </a:prstGeom>
        </p:spPr>
      </p:pic>
      <p:pic>
        <p:nvPicPr>
          <p:cNvPr id="5" name="Afbeelding 4"/>
          <p:cNvPicPr>
            <a:picLocks noChangeAspect="1"/>
          </p:cNvPicPr>
          <p:nvPr/>
        </p:nvPicPr>
        <p:blipFill rotWithShape="1">
          <a:blip r:embed="rId2"/>
          <a:srcRect b="63721"/>
          <a:stretch/>
        </p:blipFill>
        <p:spPr>
          <a:xfrm>
            <a:off x="0" y="0"/>
            <a:ext cx="10888579" cy="2490538"/>
          </a:xfrm>
          <a:prstGeom prst="rect">
            <a:avLst/>
          </a:prstGeom>
        </p:spPr>
      </p:pic>
      <p:pic>
        <p:nvPicPr>
          <p:cNvPr id="6" name="Afbeelding 5"/>
          <p:cNvPicPr>
            <a:picLocks noChangeAspect="1"/>
          </p:cNvPicPr>
          <p:nvPr/>
        </p:nvPicPr>
        <p:blipFill rotWithShape="1">
          <a:blip r:embed="rId2"/>
          <a:srcRect b="36907"/>
          <a:stretch/>
        </p:blipFill>
        <p:spPr>
          <a:xfrm>
            <a:off x="0" y="-1"/>
            <a:ext cx="10888579" cy="4331369"/>
          </a:xfrm>
          <a:prstGeom prst="rect">
            <a:avLst/>
          </a:prstGeom>
        </p:spPr>
      </p:pic>
      <p:pic>
        <p:nvPicPr>
          <p:cNvPr id="7" name="Afbeelding 6"/>
          <p:cNvPicPr>
            <a:picLocks noChangeAspect="1"/>
          </p:cNvPicPr>
          <p:nvPr/>
        </p:nvPicPr>
        <p:blipFill>
          <a:blip r:embed="rId2"/>
          <a:stretch>
            <a:fillRect/>
          </a:stretch>
        </p:blipFill>
        <p:spPr>
          <a:xfrm>
            <a:off x="0" y="-1"/>
            <a:ext cx="10888579" cy="6865033"/>
          </a:xfrm>
          <a:prstGeom prst="rect">
            <a:avLst/>
          </a:prstGeom>
        </p:spPr>
      </p:pic>
    </p:spTree>
    <p:extLst>
      <p:ext uri="{BB962C8B-B14F-4D97-AF65-F5344CB8AC3E}">
        <p14:creationId xmlns:p14="http://schemas.microsoft.com/office/powerpoint/2010/main" val="611569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Agenda:</a:t>
            </a:r>
            <a:endParaRPr lang="nl-NL" dirty="0"/>
          </a:p>
        </p:txBody>
      </p:sp>
      <p:sp>
        <p:nvSpPr>
          <p:cNvPr id="3" name="Tijdelijke aanduiding voor inhoud 2"/>
          <p:cNvSpPr>
            <a:spLocks noGrp="1"/>
          </p:cNvSpPr>
          <p:nvPr>
            <p:ph idx="1"/>
          </p:nvPr>
        </p:nvSpPr>
        <p:spPr/>
        <p:txBody>
          <a:bodyPr>
            <a:normAutofit/>
          </a:bodyPr>
          <a:lstStyle/>
          <a:p>
            <a:r>
              <a:rPr lang="nl-NL" sz="2500" dirty="0" smtClean="0"/>
              <a:t>Terugblik vorige les.</a:t>
            </a:r>
          </a:p>
          <a:p>
            <a:r>
              <a:rPr lang="nl-NL" sz="2500" dirty="0" smtClean="0"/>
              <a:t>Het Nash-evenwicht. Opgaves 4.25 t/m 4.28 + 4.53 + 4.36</a:t>
            </a:r>
          </a:p>
          <a:p>
            <a:r>
              <a:rPr lang="nl-NL" sz="2500" dirty="0" smtClean="0"/>
              <a:t>Meerdere </a:t>
            </a:r>
            <a:r>
              <a:rPr lang="nl-NL" sz="2500" dirty="0" err="1" smtClean="0"/>
              <a:t>nash</a:t>
            </a:r>
            <a:r>
              <a:rPr lang="nl-NL" sz="2500" dirty="0" smtClean="0"/>
              <a:t>-evenwichten.</a:t>
            </a:r>
          </a:p>
          <a:p>
            <a:r>
              <a:rPr lang="nl-NL" sz="2500" dirty="0" smtClean="0"/>
              <a:t>Nash-evenwicht en dominante strategie.</a:t>
            </a:r>
          </a:p>
          <a:p>
            <a:endParaRPr lang="nl-NL" sz="2500" dirty="0" smtClean="0"/>
          </a:p>
        </p:txBody>
      </p:sp>
    </p:spTree>
    <p:extLst>
      <p:ext uri="{BB962C8B-B14F-4D97-AF65-F5344CB8AC3E}">
        <p14:creationId xmlns:p14="http://schemas.microsoft.com/office/powerpoint/2010/main" val="28508832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7042" y="0"/>
            <a:ext cx="8876960" cy="1930400"/>
          </a:xfrm>
        </p:spPr>
        <p:txBody>
          <a:bodyPr/>
          <a:lstStyle/>
          <a:p>
            <a:r>
              <a:rPr lang="nl-NL" dirty="0" smtClean="0"/>
              <a:t>Overzicht.</a:t>
            </a:r>
            <a:endParaRPr lang="nl-NL" dirty="0"/>
          </a:p>
        </p:txBody>
      </p:sp>
      <p:sp>
        <p:nvSpPr>
          <p:cNvPr id="3" name="Tijdelijke aanduiding voor inhoud 2"/>
          <p:cNvSpPr>
            <a:spLocks noGrp="1"/>
          </p:cNvSpPr>
          <p:nvPr>
            <p:ph idx="1"/>
          </p:nvPr>
        </p:nvSpPr>
        <p:spPr>
          <a:xfrm>
            <a:off x="397042" y="457201"/>
            <a:ext cx="8876960" cy="5584162"/>
          </a:xfrm>
        </p:spPr>
        <p:txBody>
          <a:bodyPr>
            <a:noAutofit/>
          </a:bodyPr>
          <a:lstStyle/>
          <a:p>
            <a:r>
              <a:rPr lang="nl-NL" sz="2500" dirty="0" smtClean="0"/>
              <a:t>Beperkte eigen verantwoordelijkheid.</a:t>
            </a:r>
          </a:p>
          <a:p>
            <a:r>
              <a:rPr lang="nl-NL" sz="2500" dirty="0" smtClean="0"/>
              <a:t>Scenario’s:</a:t>
            </a:r>
          </a:p>
          <a:p>
            <a:r>
              <a:rPr lang="nl-NL" sz="2500" dirty="0" smtClean="0"/>
              <a:t>1: Tijdens de les wordt er gewerkt </a:t>
            </a:r>
            <a:r>
              <a:rPr lang="nl-NL" sz="2500" dirty="0" smtClean="0">
                <a:sym typeface="Wingdings" panose="05000000000000000000" pitchFamily="2" charset="2"/>
              </a:rPr>
              <a:t> sommetjes worden nabesproken tijdens de les, geen tot vrijwel geen huiswerk. </a:t>
            </a:r>
          </a:p>
          <a:p>
            <a:r>
              <a:rPr lang="nl-NL" sz="2500" dirty="0" smtClean="0">
                <a:sym typeface="Wingdings" panose="05000000000000000000" pitchFamily="2" charset="2"/>
              </a:rPr>
              <a:t>2:Tijdens de les is het ‘’gezellig’’ en wordt beperkt gewerkt.  sommetjes worden niet nabesproken tijdens de les, maar de les erna. Er is huiswerk wat de les erna wordt nabesproken. </a:t>
            </a:r>
          </a:p>
          <a:p>
            <a:r>
              <a:rPr lang="nl-NL" sz="2500" dirty="0" smtClean="0">
                <a:sym typeface="Wingdings" panose="05000000000000000000" pitchFamily="2" charset="2"/>
              </a:rPr>
              <a:t>Tijdens de les is het ‘’gezellig’’  sommetjes worden niet nabesproken tijdens de les, maar de les erna. Er is huiswerk wat niet is gemaakt  Mevrouw Milder krijgt dat uur gezelschap  de gemiste uitleg en nabespreking van het huiswerk doen we op een ander uur.</a:t>
            </a:r>
          </a:p>
          <a:p>
            <a:r>
              <a:rPr lang="nl-NL" sz="2500" dirty="0" smtClean="0">
                <a:sym typeface="Wingdings" panose="05000000000000000000" pitchFamily="2" charset="2"/>
              </a:rPr>
              <a:t>Ongezonde mix tussen docent en politieagent. </a:t>
            </a:r>
            <a:endParaRPr lang="nl-NL" sz="2500" dirty="0" smtClean="0"/>
          </a:p>
        </p:txBody>
      </p:sp>
    </p:spTree>
    <p:extLst>
      <p:ext uri="{BB962C8B-B14F-4D97-AF65-F5344CB8AC3E}">
        <p14:creationId xmlns:p14="http://schemas.microsoft.com/office/powerpoint/2010/main" val="3681250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Telefoongebruik.</a:t>
            </a:r>
            <a:endParaRPr lang="nl-NL" dirty="0"/>
          </a:p>
        </p:txBody>
      </p:sp>
      <p:sp>
        <p:nvSpPr>
          <p:cNvPr id="3" name="Tijdelijke aanduiding voor inhoud 2"/>
          <p:cNvSpPr>
            <a:spLocks noGrp="1"/>
          </p:cNvSpPr>
          <p:nvPr>
            <p:ph idx="1"/>
          </p:nvPr>
        </p:nvSpPr>
        <p:spPr>
          <a:xfrm>
            <a:off x="300789" y="1287379"/>
            <a:ext cx="8973213" cy="4741951"/>
          </a:xfrm>
        </p:spPr>
        <p:txBody>
          <a:bodyPr>
            <a:noAutofit/>
          </a:bodyPr>
          <a:lstStyle/>
          <a:p>
            <a:r>
              <a:rPr lang="nl-NL" sz="2500" dirty="0"/>
              <a:t>Scenario’s:</a:t>
            </a:r>
          </a:p>
          <a:p>
            <a:r>
              <a:rPr lang="nl-NL" sz="2500" dirty="0" smtClean="0"/>
              <a:t>1: we gaan er verantwoord mee om: de telefoon wordt als rekenmachine of voor het luisteren van muziek gebruikt, er wordt goed gewerkt en de aanwezigheid is niet storend. </a:t>
            </a:r>
            <a:r>
              <a:rPr lang="nl-NL" sz="2500" dirty="0" smtClean="0">
                <a:sym typeface="Wingdings" panose="05000000000000000000" pitchFamily="2" charset="2"/>
              </a:rPr>
              <a:t> ik vind het prima dat de telefoon aanwezig is.</a:t>
            </a:r>
            <a:endParaRPr lang="nl-NL" sz="2500" dirty="0" smtClean="0"/>
          </a:p>
          <a:p>
            <a:r>
              <a:rPr lang="nl-NL" sz="2500" dirty="0" smtClean="0"/>
              <a:t>2: we gaan er onverantwoord mee om:  De telefoon wordt niet als rekenmachine of voor het luisteren van muziek gebruikt, er wordt niet goed gewerkt, telefoongebruik voor randzaken, aanwezigheid is voor mij storend </a:t>
            </a:r>
            <a:r>
              <a:rPr lang="nl-NL" sz="2500" dirty="0" smtClean="0">
                <a:sym typeface="Wingdings" panose="05000000000000000000" pitchFamily="2" charset="2"/>
              </a:rPr>
              <a:t> ik vind het niet prima dat de telefoon aanwezig is, telefoons blijven in de tas, wanneer ik de telefoon zie neem ik hem in tot einde les.</a:t>
            </a:r>
            <a:endParaRPr lang="nl-NL" sz="2500" dirty="0"/>
          </a:p>
        </p:txBody>
      </p:sp>
    </p:spTree>
    <p:extLst>
      <p:ext uri="{BB962C8B-B14F-4D97-AF65-F5344CB8AC3E}">
        <p14:creationId xmlns:p14="http://schemas.microsoft.com/office/powerpoint/2010/main" val="1515587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28600" y="168442"/>
            <a:ext cx="9045402" cy="1761958"/>
          </a:xfrm>
        </p:spPr>
        <p:txBody>
          <a:bodyPr/>
          <a:lstStyle/>
          <a:p>
            <a:r>
              <a:rPr lang="nl-NL" dirty="0" smtClean="0"/>
              <a:t>De tabel 4.2 (bladzijde 47)</a:t>
            </a:r>
            <a:endParaRPr lang="nl-NL" dirty="0"/>
          </a:p>
        </p:txBody>
      </p:sp>
      <p:sp>
        <p:nvSpPr>
          <p:cNvPr id="3" name="Tijdelijke aanduiding voor inhoud 2"/>
          <p:cNvSpPr>
            <a:spLocks noGrp="1"/>
          </p:cNvSpPr>
          <p:nvPr>
            <p:ph idx="1"/>
          </p:nvPr>
        </p:nvSpPr>
        <p:spPr>
          <a:xfrm>
            <a:off x="228600" y="685801"/>
            <a:ext cx="10238874" cy="5355562"/>
          </a:xfrm>
        </p:spPr>
        <p:txBody>
          <a:bodyPr>
            <a:noAutofit/>
          </a:bodyPr>
          <a:lstStyle/>
          <a:p>
            <a:r>
              <a:rPr lang="nl-NL" sz="2500" dirty="0" smtClean="0"/>
              <a:t>Wanneer Nike zich aan de afspraak houd en Adidas ook dan?</a:t>
            </a:r>
          </a:p>
          <a:p>
            <a:r>
              <a:rPr lang="nl-NL" sz="2500" dirty="0" smtClean="0"/>
              <a:t>Krijgen ze beide 13,2 miljoen</a:t>
            </a:r>
          </a:p>
          <a:p>
            <a:r>
              <a:rPr lang="nl-NL" sz="2500" dirty="0" smtClean="0"/>
              <a:t>Wanneer Nike zich aan de afspraak houd en Adidas niet?</a:t>
            </a:r>
          </a:p>
          <a:p>
            <a:r>
              <a:rPr lang="nl-NL" sz="2500" dirty="0" smtClean="0"/>
              <a:t>Adidas krijgt 14,8 en Nike krijgt 9,2</a:t>
            </a:r>
          </a:p>
          <a:p>
            <a:r>
              <a:rPr lang="nl-NL" sz="2500" dirty="0" smtClean="0"/>
              <a:t>Wanneer Adidas zich aan de afspraak houd en Nike niet?</a:t>
            </a:r>
          </a:p>
          <a:p>
            <a:r>
              <a:rPr lang="nl-NL" sz="2500" dirty="0" smtClean="0"/>
              <a:t>Adidas krijgt 9,2 en Nike krijgt 14,8</a:t>
            </a:r>
          </a:p>
          <a:p>
            <a:r>
              <a:rPr lang="nl-NL" sz="2500" dirty="0" smtClean="0"/>
              <a:t>Wanneer Adidas zich niet aan de afspraak houd en Nike ook niet?</a:t>
            </a:r>
          </a:p>
          <a:p>
            <a:r>
              <a:rPr lang="nl-NL" sz="2500" dirty="0" smtClean="0"/>
              <a:t>Beide krijgen 12 miljoen.</a:t>
            </a:r>
          </a:p>
          <a:p>
            <a:r>
              <a:rPr lang="nl-NL" sz="2500" dirty="0" smtClean="0"/>
              <a:t>Als Nike zich aan de afspraak houd, wat doet Adidas?</a:t>
            </a:r>
          </a:p>
          <a:p>
            <a:r>
              <a:rPr lang="nl-NL" sz="2500" dirty="0" smtClean="0"/>
              <a:t>Niet aan de afspraak houden (14,8 &gt; dan 13,2)</a:t>
            </a:r>
          </a:p>
          <a:p>
            <a:r>
              <a:rPr lang="nl-NL" sz="2500" dirty="0" smtClean="0"/>
              <a:t>Als Nike zich niet aan de afspraak houd, wat doet Adidas?</a:t>
            </a:r>
          </a:p>
          <a:p>
            <a:r>
              <a:rPr lang="nl-NL" sz="2500" dirty="0" smtClean="0"/>
              <a:t>Ook niet aan de afspraak houden (12 &gt; 9,2)</a:t>
            </a:r>
          </a:p>
          <a:p>
            <a:endParaRPr lang="nl-NL" sz="2500" dirty="0" smtClean="0"/>
          </a:p>
          <a:p>
            <a:endParaRPr lang="nl-NL" sz="2500" dirty="0"/>
          </a:p>
        </p:txBody>
      </p:sp>
    </p:spTree>
    <p:extLst>
      <p:ext uri="{BB962C8B-B14F-4D97-AF65-F5344CB8AC3E}">
        <p14:creationId xmlns:p14="http://schemas.microsoft.com/office/powerpoint/2010/main" val="1642106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16568" y="264695"/>
            <a:ext cx="9093529" cy="1665705"/>
          </a:xfrm>
        </p:spPr>
        <p:txBody>
          <a:bodyPr/>
          <a:lstStyle/>
          <a:p>
            <a:r>
              <a:rPr lang="nl-NL" dirty="0" smtClean="0"/>
              <a:t>Wat zien we:</a:t>
            </a:r>
            <a:endParaRPr lang="nl-NL" dirty="0"/>
          </a:p>
        </p:txBody>
      </p:sp>
      <p:sp>
        <p:nvSpPr>
          <p:cNvPr id="3" name="Tijdelijke aanduiding voor inhoud 2"/>
          <p:cNvSpPr>
            <a:spLocks noGrp="1"/>
          </p:cNvSpPr>
          <p:nvPr>
            <p:ph idx="1"/>
          </p:nvPr>
        </p:nvSpPr>
        <p:spPr>
          <a:xfrm>
            <a:off x="216568" y="890337"/>
            <a:ext cx="10274968" cy="5138994"/>
          </a:xfrm>
        </p:spPr>
        <p:txBody>
          <a:bodyPr>
            <a:noAutofit/>
          </a:bodyPr>
          <a:lstStyle/>
          <a:p>
            <a:r>
              <a:rPr lang="nl-NL" sz="2500" dirty="0" smtClean="0"/>
              <a:t>Ongeacht de keuze die de ander maakt, er 1 is strategie waarbij je altijd beter af bent, dit noemen we de </a:t>
            </a:r>
            <a:r>
              <a:rPr lang="nl-NL" sz="2500" b="1" i="1" dirty="0" smtClean="0"/>
              <a:t>dominante strategie </a:t>
            </a:r>
            <a:r>
              <a:rPr lang="nl-NL" sz="2500" dirty="0" smtClean="0"/>
              <a:t>(in dit geval is dat niet aan de afspraak houden).</a:t>
            </a:r>
          </a:p>
          <a:p>
            <a:r>
              <a:rPr lang="nl-NL" sz="2500" dirty="0" smtClean="0"/>
              <a:t>De andere speler zal dit ook volgen waardoor de situatie ontstaat waar beide partijen zich niet aan de afspraak houden. Beide spelers kunnen hun situatie niet verbeteren gegeven de keuze van de ander (als de ander zich niet aan de afspraak houd ga je erop achteruit wanneer je zelf wel kiest voor aan de afspraak houden)</a:t>
            </a:r>
          </a:p>
          <a:p>
            <a:r>
              <a:rPr lang="nl-NL" sz="2500" dirty="0" smtClean="0"/>
              <a:t>Dit noemen we een </a:t>
            </a:r>
            <a:r>
              <a:rPr lang="nl-NL" sz="2500" b="1" dirty="0" err="1" smtClean="0"/>
              <a:t>nash</a:t>
            </a:r>
            <a:r>
              <a:rPr lang="nl-NL" sz="2500" b="1" dirty="0" smtClean="0"/>
              <a:t>-evenwicht.</a:t>
            </a:r>
          </a:p>
          <a:p>
            <a:r>
              <a:rPr lang="nl-NL" sz="2500" dirty="0" smtClean="0"/>
              <a:t>Wanneer er een situatie is waar beide spelers beter af zouden zijn (in dit geval beide wel aan de afspraak houden), maar deze situatie niet ontstaat omdat het geen </a:t>
            </a:r>
            <a:r>
              <a:rPr lang="nl-NL" sz="2500" dirty="0" err="1" smtClean="0"/>
              <a:t>nash</a:t>
            </a:r>
            <a:r>
              <a:rPr lang="nl-NL" sz="2500" dirty="0" smtClean="0"/>
              <a:t>-evenwicht is/de dominante strategie ervoor zorgt dat het niet gekozen wordt. Is er sprake van een gevangenne-dillema.</a:t>
            </a:r>
          </a:p>
          <a:p>
            <a:endParaRPr lang="nl-NL" sz="2500" dirty="0"/>
          </a:p>
        </p:txBody>
      </p:sp>
    </p:spTree>
    <p:extLst>
      <p:ext uri="{BB962C8B-B14F-4D97-AF65-F5344CB8AC3E}">
        <p14:creationId xmlns:p14="http://schemas.microsoft.com/office/powerpoint/2010/main" val="1371009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71575"/>
          <a:stretch/>
        </p:blipFill>
        <p:spPr>
          <a:xfrm>
            <a:off x="0" y="1"/>
            <a:ext cx="12192000" cy="2690878"/>
          </a:xfrm>
          <a:prstGeom prst="rect">
            <a:avLst/>
          </a:prstGeom>
        </p:spPr>
      </p:pic>
    </p:spTree>
    <p:extLst>
      <p:ext uri="{BB962C8B-B14F-4D97-AF65-F5344CB8AC3E}">
        <p14:creationId xmlns:p14="http://schemas.microsoft.com/office/powerpoint/2010/main" val="1436618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Nash-evenwicht</a:t>
            </a:r>
            <a:endParaRPr lang="nl-NL" dirty="0"/>
          </a:p>
        </p:txBody>
      </p:sp>
      <p:sp>
        <p:nvSpPr>
          <p:cNvPr id="3" name="Tijdelijke aanduiding voor inhoud 2"/>
          <p:cNvSpPr>
            <a:spLocks noGrp="1"/>
          </p:cNvSpPr>
          <p:nvPr>
            <p:ph idx="1"/>
          </p:nvPr>
        </p:nvSpPr>
        <p:spPr/>
        <p:txBody>
          <a:bodyPr>
            <a:normAutofit fontScale="92500" lnSpcReduction="20000"/>
          </a:bodyPr>
          <a:lstStyle/>
          <a:p>
            <a:r>
              <a:rPr lang="nl-NL" sz="2500" dirty="0" smtClean="0"/>
              <a:t>Het </a:t>
            </a:r>
            <a:r>
              <a:rPr lang="nl-NL" sz="2500" dirty="0" err="1" smtClean="0"/>
              <a:t>nash</a:t>
            </a:r>
            <a:r>
              <a:rPr lang="nl-NL" sz="2500" dirty="0" smtClean="0"/>
              <a:t>-evenwicht is de vorige som was Koffie voor Cool en T-shirt voor Hot.</a:t>
            </a:r>
          </a:p>
          <a:p>
            <a:r>
              <a:rPr lang="nl-NL" sz="2500" dirty="0" smtClean="0"/>
              <a:t>Namelijk geen van beide partijen kan zijn opbrengst verbeteren gegeven de keuze van de ander.</a:t>
            </a:r>
          </a:p>
          <a:p>
            <a:r>
              <a:rPr lang="nl-NL" sz="2500" dirty="0" smtClean="0"/>
              <a:t>Cool zijn de alternatieven, 3 voor </a:t>
            </a:r>
            <a:r>
              <a:rPr lang="nl-NL" sz="2500" dirty="0" err="1" smtClean="0"/>
              <a:t>t-shirts</a:t>
            </a:r>
            <a:r>
              <a:rPr lang="nl-NL" sz="2500" dirty="0" smtClean="0"/>
              <a:t>, 2 voor korting, dus blijven ze bij koffie (5) (als Hot T-shirts kiest)</a:t>
            </a:r>
          </a:p>
          <a:p>
            <a:r>
              <a:rPr lang="nl-NL" sz="2500" dirty="0" smtClean="0"/>
              <a:t>Hot zijn de alternatieven, 3 voor korting en 2 voor koffie. Dus blijven ze bij T-shirts (4) (als Cool voor koffie kiest).</a:t>
            </a:r>
          </a:p>
          <a:p>
            <a:endParaRPr lang="nl-NL" sz="2500" dirty="0"/>
          </a:p>
          <a:p>
            <a:r>
              <a:rPr lang="nl-NL" sz="2500" dirty="0" smtClean="0"/>
              <a:t>Deze les gaan we zien dat het soms kan dat er twee </a:t>
            </a:r>
            <a:r>
              <a:rPr lang="nl-NL" sz="2500" dirty="0" err="1" smtClean="0"/>
              <a:t>nash</a:t>
            </a:r>
            <a:r>
              <a:rPr lang="nl-NL" sz="2500" dirty="0" smtClean="0"/>
              <a:t>-evenwichten zijn.</a:t>
            </a:r>
          </a:p>
          <a:p>
            <a:endParaRPr lang="nl-NL" sz="2500" dirty="0"/>
          </a:p>
        </p:txBody>
      </p:sp>
    </p:spTree>
    <p:extLst>
      <p:ext uri="{BB962C8B-B14F-4D97-AF65-F5344CB8AC3E}">
        <p14:creationId xmlns:p14="http://schemas.microsoft.com/office/powerpoint/2010/main" val="652889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Maak opgave 4.25 en 4.26</a:t>
            </a:r>
            <a:endParaRPr lang="nl-NL" dirty="0"/>
          </a:p>
        </p:txBody>
      </p:sp>
      <p:sp>
        <p:nvSpPr>
          <p:cNvPr id="3" name="Tijdelijke aanduiding voor inhoud 2"/>
          <p:cNvSpPr>
            <a:spLocks noGrp="1"/>
          </p:cNvSpPr>
          <p:nvPr>
            <p:ph idx="1"/>
          </p:nvPr>
        </p:nvSpPr>
        <p:spPr>
          <a:xfrm>
            <a:off x="677334" y="2160589"/>
            <a:ext cx="4039045" cy="3880773"/>
          </a:xfrm>
        </p:spPr>
        <p:txBody>
          <a:bodyPr>
            <a:normAutofit/>
          </a:bodyPr>
          <a:lstStyle/>
          <a:p>
            <a:r>
              <a:rPr lang="nl-NL" sz="2500" dirty="0" smtClean="0"/>
              <a:t>10 minuten de tijd.</a:t>
            </a:r>
          </a:p>
          <a:p>
            <a:r>
              <a:rPr lang="nl-NL" sz="2500" dirty="0" smtClean="0"/>
              <a:t>Eerder klaar maak opgave 4.27 en 4.28</a:t>
            </a:r>
          </a:p>
          <a:p>
            <a:r>
              <a:rPr lang="nl-NL" sz="2500" dirty="0" smtClean="0"/>
              <a:t>Eerste 4 minuten zelfstandig aan de slag.</a:t>
            </a:r>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368032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574</TotalTime>
  <Words>975</Words>
  <Application>Microsoft Office PowerPoint</Application>
  <PresentationFormat>Breedbeeld</PresentationFormat>
  <Paragraphs>94</Paragraphs>
  <Slides>19</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19</vt:i4>
      </vt:variant>
    </vt:vector>
  </HeadingPairs>
  <TitlesOfParts>
    <vt:vector size="24" baseType="lpstr">
      <vt:lpstr>Arial</vt:lpstr>
      <vt:lpstr>Trebuchet MS</vt:lpstr>
      <vt:lpstr>Wingdings</vt:lpstr>
      <vt:lpstr>Wingdings 3</vt:lpstr>
      <vt:lpstr>Facet</vt:lpstr>
      <vt:lpstr>Welkom VWO 5.</vt:lpstr>
      <vt:lpstr>Agenda:</vt:lpstr>
      <vt:lpstr>Overzicht.</vt:lpstr>
      <vt:lpstr>Telefoongebruik.</vt:lpstr>
      <vt:lpstr>De tabel 4.2 (bladzijde 47)</vt:lpstr>
      <vt:lpstr>Wat zien we:</vt:lpstr>
      <vt:lpstr>PowerPoint-presentatie</vt:lpstr>
      <vt:lpstr>Nash-evenwicht</vt:lpstr>
      <vt:lpstr>Maak opgave 4.25 en 4.26</vt:lpstr>
      <vt:lpstr>PowerPoint-presentatie</vt:lpstr>
      <vt:lpstr>PowerPoint-presentatie</vt:lpstr>
      <vt:lpstr>PowerPoint-presentatie</vt:lpstr>
      <vt:lpstr>Dominante strategie.</vt:lpstr>
      <vt:lpstr>Maak opgave 4.27 en 4.28</vt:lpstr>
      <vt:lpstr>PowerPoint-presentatie</vt:lpstr>
      <vt:lpstr>Wat deed Robbert</vt:lpstr>
      <vt:lpstr>Maak opgave 4.53 en 4.36</vt:lpstr>
      <vt:lpstr>PowerPoint-presentatie</vt:lpstr>
      <vt:lpstr>PowerPoint-presentatie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Welkom VWO 5.</dc:title>
  <dc:creator>Jacobs, B (Bas)</dc:creator>
  <cp:lastModifiedBy>Jacobs, B (Bas)</cp:lastModifiedBy>
  <cp:revision>88</cp:revision>
  <dcterms:created xsi:type="dcterms:W3CDTF">2017-08-27T09:00:36Z</dcterms:created>
  <dcterms:modified xsi:type="dcterms:W3CDTF">2017-09-28T06:39:11Z</dcterms:modified>
</cp:coreProperties>
</file>